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79" r:id="rId10"/>
    <p:sldId id="277" r:id="rId11"/>
    <p:sldId id="264" r:id="rId12"/>
    <p:sldId id="272" r:id="rId13"/>
    <p:sldId id="273" r:id="rId14"/>
    <p:sldId id="278" r:id="rId15"/>
    <p:sldId id="265" r:id="rId16"/>
    <p:sldId id="274" r:id="rId17"/>
    <p:sldId id="275" r:id="rId18"/>
    <p:sldId id="266" r:id="rId19"/>
    <p:sldId id="267" r:id="rId20"/>
    <p:sldId id="268" r:id="rId21"/>
    <p:sldId id="26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0" d="100"/>
          <a:sy n="50" d="100"/>
        </p:scale>
        <p:origin x="-96" y="-5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2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1E502-09A8-4FD1-A496-C677B0B7377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8D7E4-6C78-4BD4-B1E6-AABA4F1CF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6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8D7E4-6C78-4BD4-B1E6-AABA4F1CF5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50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8D7E4-6C78-4BD4-B1E6-AABA4F1CF5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74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30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33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5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912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75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9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7056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40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2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6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0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1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79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33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24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69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0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AB49E-33ED-604E-80E7-A690863E328F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B1EAE-6AD3-D349-AD0A-6422C715C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778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Wi-Fly? Detecting Privacy Invasion Attacks by Consumer Drones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Kelli Kinnikin, Ashton Toler, and Nick </a:t>
            </a:r>
            <a:r>
              <a:rPr lang="en-US" dirty="0" err="1"/>
              <a:t>Fresta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216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8C9547-9703-4057-8024-90ED32B24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C9E8C1B-3B0E-4FFF-A594-B9204C747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stages of detection</a:t>
            </a:r>
          </a:p>
          <a:p>
            <a:pPr lvl="1"/>
            <a:r>
              <a:rPr lang="en-US" dirty="0"/>
              <a:t>Preprocessing phase prepares the stream of received packets for analysis</a:t>
            </a:r>
          </a:p>
          <a:p>
            <a:pPr lvl="1"/>
            <a:r>
              <a:rPr lang="en-US" dirty="0"/>
              <a:t>Statistical tests are applied to establish whether individual transmitters are moving and operating in free space.</a:t>
            </a:r>
          </a:p>
          <a:p>
            <a:pPr lvl="1"/>
            <a:r>
              <a:rPr lang="en-US" dirty="0"/>
              <a:t>Attack analysis phase determines if an </a:t>
            </a:r>
            <a:r>
              <a:rPr lang="en-US"/>
              <a:t>attack is </a:t>
            </a:r>
            <a:r>
              <a:rPr lang="en-US" dirty="0"/>
              <a:t>in progress and whether the drone has reached close proximity.</a:t>
            </a:r>
          </a:p>
          <a:p>
            <a:pPr lvl="1"/>
            <a:endParaRPr lang="en-US" sz="26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048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Detection: Pre-processing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method assumes that the drone uses IEEE 802.11 Wi-Fi standard, flows are separated by MAC address.</a:t>
            </a:r>
          </a:p>
          <a:p>
            <a:r>
              <a:rPr lang="en-US" dirty="0"/>
              <a:t>This flow also has high bandwidth utilization </a:t>
            </a:r>
          </a:p>
          <a:p>
            <a:r>
              <a:rPr lang="en-US" dirty="0"/>
              <a:t>The detection process excludes flows that do not display this characteristic.</a:t>
            </a:r>
          </a:p>
        </p:txBody>
      </p:sp>
    </p:spTree>
    <p:extLst>
      <p:ext uri="{BB962C8B-B14F-4D97-AF65-F5344CB8AC3E}">
        <p14:creationId xmlns:p14="http://schemas.microsoft.com/office/powerpoint/2010/main" val="1715398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Detection(Cont.): Statistical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The system applies statistical tests to a flow to establish whether it is likely to represent a drone or not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Simulation of the Free Space Path Loss during a privacy invasion attack with 5s surveillance. The speed of the drone is 5m/s, the surveillance distance ds is 1m.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46" y="2937767"/>
            <a:ext cx="3216227" cy="218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09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Attack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Just because the drone has stopped doesn’t mean that it is conducting surveillance</a:t>
            </a:r>
          </a:p>
          <a:p>
            <a:endParaRPr lang="en-US" sz="2400" dirty="0"/>
          </a:p>
          <a:p>
            <a:r>
              <a:rPr lang="en-US" sz="2400" dirty="0"/>
              <a:t>They created an algorithm that used the size of the window and the speed of the drone to determine if the drone is conducting surveillance </a:t>
            </a:r>
          </a:p>
          <a:p>
            <a:r>
              <a:rPr lang="en-US" sz="1400" dirty="0" err="1"/>
              <a:t>wl</a:t>
            </a:r>
            <a:r>
              <a:rPr lang="en-US" sz="1400" dirty="0"/>
              <a:t> = be the window size</a:t>
            </a:r>
          </a:p>
          <a:p>
            <a:r>
              <a:rPr lang="en-US" sz="1200" dirty="0"/>
              <a:t>v = be the corresponding drone speed.</a:t>
            </a:r>
          </a:p>
          <a:p>
            <a:r>
              <a:rPr lang="en-US" sz="1200" dirty="0"/>
              <a:t>d =surveillance distance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210" y="4495758"/>
            <a:ext cx="4741818" cy="100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81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0C6990-873F-47BE-BA8B-9D49F7F85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9CF487-53E6-49FE-ACFA-E9E3FCE41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plan uses a direct approach other approaches could be more difficult to detect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C9A26C7-A40E-42F5-9001-851F820FC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028" y="2847893"/>
            <a:ext cx="7406969" cy="293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93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Experiments conducted in England.</a:t>
            </a:r>
          </a:p>
          <a:p>
            <a:r>
              <a:rPr lang="en-US" dirty="0"/>
              <a:t>Two Raspberry Pi’s were installed in windows of the house.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AC9FD47-08DB-4F05-9755-1DE004262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21" y="3270722"/>
            <a:ext cx="3815255" cy="2855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83E02A3-3E45-4D84-BA6C-FB6AABDA4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773" y="3270722"/>
            <a:ext cx="3859027" cy="288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855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Pi’s were connected via laptop using a </a:t>
            </a:r>
            <a:r>
              <a:rPr lang="en-US" dirty="0" err="1"/>
              <a:t>Powerline</a:t>
            </a:r>
            <a:r>
              <a:rPr lang="en-US" dirty="0"/>
              <a:t> network.</a:t>
            </a:r>
          </a:p>
          <a:p>
            <a:r>
              <a:rPr lang="en-US" dirty="0"/>
              <a:t>Two popular drones were used for testing.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760FD20-52B4-4FCD-B179-2D32D3879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312174"/>
            <a:ext cx="3794234" cy="32829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6636D23-EE9E-4117-8590-E89105D62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281" y="3312174"/>
            <a:ext cx="3807672" cy="326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974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 runs were performed for each approach.</a:t>
            </a:r>
          </a:p>
          <a:p>
            <a:r>
              <a:rPr lang="en-US" dirty="0"/>
              <a:t>NLOS approach split into two categories.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E7E038A-B60C-4DB0-BAEC-8AF7A139F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47241"/>
            <a:ext cx="4048146" cy="2761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08DC94A-C37B-4F18-82FE-184935489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654" y="3547241"/>
            <a:ext cx="4048146" cy="276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554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Design(Cont.)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D2057AB-FD50-4A93-93C9-0ECBDD827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887" y="2867025"/>
            <a:ext cx="408622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84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Discussion/ Results: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notable discovery throughout our experiments was that detection happened earlier than our simulations had predicted.</a:t>
            </a:r>
          </a:p>
          <a:p>
            <a:r>
              <a:rPr lang="en-US" dirty="0"/>
              <a:t>Often the communication began before the drone took off </a:t>
            </a:r>
          </a:p>
          <a:p>
            <a:r>
              <a:rPr lang="en-US" dirty="0"/>
              <a:t>A problem is that if the drone flies close to the ground it is not detectable because of the ground reflections. 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209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14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Drone Detection System to detect drones that are carrying out privacy invasion attacks. </a:t>
            </a:r>
          </a:p>
          <a:p>
            <a:r>
              <a:rPr lang="en-US" dirty="0"/>
              <a:t>Model of the attack structure to derive statistical metrics for movement and proximity, that are then applied to receive communications between a drone and its controller. </a:t>
            </a:r>
          </a:p>
          <a:p>
            <a:r>
              <a:rPr lang="en-US" dirty="0"/>
              <a:t>Tested their system with two popular consumer drone models mounting privacy invasion attacks using a range of flight patterns. </a:t>
            </a:r>
          </a:p>
        </p:txBody>
      </p:sp>
    </p:spTree>
    <p:extLst>
      <p:ext uri="{BB962C8B-B14F-4D97-AF65-F5344CB8AC3E}">
        <p14:creationId xmlns:p14="http://schemas.microsoft.com/office/powerpoint/2010/main" val="57401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the expected performance of the system in an urban environment to examine the effect of cross-traffic on detection.</a:t>
            </a:r>
          </a:p>
        </p:txBody>
      </p:sp>
    </p:spTree>
    <p:extLst>
      <p:ext uri="{BB962C8B-B14F-4D97-AF65-F5344CB8AC3E}">
        <p14:creationId xmlns:p14="http://schemas.microsoft.com/office/powerpoint/2010/main" val="3089491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Developed a method to detect-privacy invasion attacks by drones based on their communication with a controller</a:t>
            </a:r>
          </a:p>
          <a:p>
            <a:r>
              <a:rPr lang="en-US" dirty="0"/>
              <a:t>Use of RSS (received signal strength)in the drone’s transmission</a:t>
            </a:r>
          </a:p>
          <a:p>
            <a:r>
              <a:rPr lang="en-US" dirty="0"/>
              <a:t>Monitored if the drone is approaching the detector or moving away from it, and to detect proximity to a receiver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Combined metrics to enables us to track the phase of the attack</a:t>
            </a:r>
          </a:p>
          <a:p>
            <a:r>
              <a:rPr lang="en-US" dirty="0"/>
              <a:t>Used two types of drones with various flight patterns and target windows</a:t>
            </a:r>
          </a:p>
          <a:p>
            <a:r>
              <a:rPr lang="en-US" dirty="0"/>
              <a:t>In summary, our system is able to detect drones flying nearby and can alert when a drone is in proximity of a window</a:t>
            </a:r>
          </a:p>
        </p:txBody>
      </p:sp>
    </p:spTree>
    <p:extLst>
      <p:ext uri="{BB962C8B-B14F-4D97-AF65-F5344CB8AC3E}">
        <p14:creationId xmlns:p14="http://schemas.microsoft.com/office/powerpoint/2010/main" val="220128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Detect Drones(Part 1):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Through the use of radar.</a:t>
            </a:r>
          </a:p>
          <a:p>
            <a:r>
              <a:rPr lang="en-US" dirty="0"/>
              <a:t>Drones propose an approach that uses humans as sensors by building a collaborative smartphone app that allows users to share drone sightings. </a:t>
            </a:r>
          </a:p>
        </p:txBody>
      </p:sp>
    </p:spTree>
    <p:extLst>
      <p:ext uri="{BB962C8B-B14F-4D97-AF65-F5344CB8AC3E}">
        <p14:creationId xmlns:p14="http://schemas.microsoft.com/office/powerpoint/2010/main" val="4155168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Detect Drones(Part 2):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Another way to detect drones is based on video cameras and image analysis. </a:t>
            </a:r>
          </a:p>
          <a:p>
            <a:r>
              <a:rPr lang="en-US" dirty="0"/>
              <a:t>Detect small UAVs by using both their appearance and motion cues. </a:t>
            </a:r>
          </a:p>
          <a:p>
            <a:r>
              <a:rPr lang="en-US" dirty="0"/>
              <a:t>According to the work, the variety of drone shapes is challenging for appearance-based approaches, where as methods based on motion cues struggle with similarities between drone and bird movement. </a:t>
            </a:r>
          </a:p>
          <a:p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176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Detect Drones(Part 3):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Hybrid approaches such as CSUAV combine radar, acoustic arrays and video cameras to profit from the benefits of all approaches. </a:t>
            </a:r>
          </a:p>
        </p:txBody>
      </p:sp>
      <p:pic>
        <p:nvPicPr>
          <p:cNvPr id="4" name="Picture 3" descr="Screen Shot 2017-11-26 at 3.59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78" y="3331705"/>
            <a:ext cx="7899094" cy="305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051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Background:</a:t>
            </a:r>
            <a:endParaRPr lang="en-US" dirty="0"/>
          </a:p>
        </p:txBody>
      </p:sp>
      <p:pic>
        <p:nvPicPr>
          <p:cNvPr id="5" name="Content Placeholder 4" descr="Screen Shot 2017-11-27 at 3.36.57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042" y="3429000"/>
            <a:ext cx="4407126" cy="2324219"/>
          </a:xfrm>
        </p:spPr>
      </p:pic>
      <p:sp>
        <p:nvSpPr>
          <p:cNvPr id="8" name="TextBox 7"/>
          <p:cNvSpPr txBox="1"/>
          <p:nvPr/>
        </p:nvSpPr>
        <p:spPr>
          <a:xfrm>
            <a:off x="216568" y="1302086"/>
            <a:ext cx="43714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Drones are taking over the US market.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Provide live FPV (First Person View)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New drones are using “Light Bridge” tech.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Jurisdictions have different rules for drone flying.</a:t>
            </a:r>
          </a:p>
        </p:txBody>
      </p:sp>
    </p:spTree>
    <p:extLst>
      <p:ext uri="{BB962C8B-B14F-4D97-AF65-F5344CB8AC3E}">
        <p14:creationId xmlns:p14="http://schemas.microsoft.com/office/powerpoint/2010/main" val="1653014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Adversary Model: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identify three phases of the attack: </a:t>
            </a:r>
          </a:p>
          <a:p>
            <a:pPr marL="0" indent="0">
              <a:buNone/>
            </a:pPr>
            <a:r>
              <a:rPr lang="en-US" dirty="0"/>
              <a:t>1.) Approach </a:t>
            </a:r>
          </a:p>
          <a:p>
            <a:pPr marL="0" indent="0">
              <a:buNone/>
            </a:pPr>
            <a:r>
              <a:rPr lang="en-US" dirty="0"/>
              <a:t>2.) Surveillance</a:t>
            </a:r>
          </a:p>
          <a:p>
            <a:pPr marL="0" indent="0">
              <a:buNone/>
            </a:pPr>
            <a:r>
              <a:rPr lang="en-US" dirty="0"/>
              <a:t>3.) Escape</a:t>
            </a:r>
          </a:p>
        </p:txBody>
      </p:sp>
    </p:spTree>
    <p:extLst>
      <p:ext uri="{BB962C8B-B14F-4D97-AF65-F5344CB8AC3E}">
        <p14:creationId xmlns:p14="http://schemas.microsoft.com/office/powerpoint/2010/main" val="2902227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Model: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68A6964-CF72-4CF2-9902-30EC7F254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729" y="2193925"/>
            <a:ext cx="6834542" cy="407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39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1114739-3F1E-4451-951F-46D19DF15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102" y="2369659"/>
            <a:ext cx="6681795" cy="371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61987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331</TotalTime>
  <Words>774</Words>
  <Application>Microsoft Macintosh PowerPoint</Application>
  <PresentationFormat>On-screen Show (4:3)</PresentationFormat>
  <Paragraphs>81</Paragraphs>
  <Slides>21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Vapor Trail</vt:lpstr>
      <vt:lpstr>Wi-Fly? Detecting Privacy Invasion Attacks by Consumer Drones</vt:lpstr>
      <vt:lpstr>Introduction:</vt:lpstr>
      <vt:lpstr>How to Detect Drones(Part 1):</vt:lpstr>
      <vt:lpstr>How to Detect Drones(Part 2):</vt:lpstr>
      <vt:lpstr>How to Detect Drones(Part 3):</vt:lpstr>
      <vt:lpstr>Background:</vt:lpstr>
      <vt:lpstr>Adversary Model:</vt:lpstr>
      <vt:lpstr>System Model:</vt:lpstr>
      <vt:lpstr>Detection Model:</vt:lpstr>
      <vt:lpstr>Detection</vt:lpstr>
      <vt:lpstr>Detection: Pre-processing</vt:lpstr>
      <vt:lpstr>Detection(Cont.): Statistical tests</vt:lpstr>
      <vt:lpstr>Detection Attack analysis</vt:lpstr>
      <vt:lpstr>Detection Problems</vt:lpstr>
      <vt:lpstr>Experimental Design:</vt:lpstr>
      <vt:lpstr>Experimental Design(Cont.)</vt:lpstr>
      <vt:lpstr>Experimental Design(Cont.)</vt:lpstr>
      <vt:lpstr>Experimental Design(Cont.)</vt:lpstr>
      <vt:lpstr>Discussion/ Results:</vt:lpstr>
      <vt:lpstr>Future Work:</vt:lpstr>
      <vt:lpstr>Conclusion: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Wi-Fly? Detecting Privacy Invasion Attacks by Consumer Drones</dc:title>
  <dc:creator>Kelli Kinnikin</dc:creator>
  <cp:lastModifiedBy>Kelli Kinnikin</cp:lastModifiedBy>
  <cp:revision>30</cp:revision>
  <dcterms:created xsi:type="dcterms:W3CDTF">2017-11-26T22:32:18Z</dcterms:created>
  <dcterms:modified xsi:type="dcterms:W3CDTF">2017-11-28T21:48:10Z</dcterms:modified>
</cp:coreProperties>
</file>

<file path=docProps/thumbnail.jpeg>
</file>